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media/image10.svg" ContentType="image/svg+xml"/>
  <Override PartName="/ppt/media/image6.svg" ContentType="image/svg+xml"/>
  <Override PartName="/ppt/media/image8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410" r:id="rId3"/>
    <p:sldId id="355" r:id="rId5"/>
    <p:sldId id="421" r:id="rId6"/>
    <p:sldId id="422" r:id="rId7"/>
    <p:sldId id="423" r:id="rId8"/>
    <p:sldId id="424" r:id="rId9"/>
    <p:sldId id="436" r:id="rId10"/>
    <p:sldId id="437" r:id="rId11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1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15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2483A8-1188-4488-ACBB-7C80315893E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C3109-DD10-4F8E-9804-59F1EDAF137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4098" name="文本占位符 2"/>
          <p:cNvSpPr>
            <a:spLocks noGrp="1"/>
          </p:cNvSpPr>
          <p:nvPr>
            <p:ph type="body"/>
          </p:nvPr>
        </p:nvSpPr>
        <p:spPr/>
        <p:txBody>
          <a:bodyPr lIns="91440" tIns="45720" rIns="91440" bIns="45720" anchor="t"/>
          <a:lstStyle/>
          <a:p>
            <a:pPr lvl="0"/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b="0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zh-CN" altLang="en-US" strike="noStrike" noProof="1"/>
              <a:t>单击此处编辑母版副标题样式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932723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10" name="矩形 9"/>
          <p:cNvSpPr/>
          <p:nvPr userDrawn="1"/>
        </p:nvSpPr>
        <p:spPr>
          <a:xfrm>
            <a:off x="11419673" y="344536"/>
            <a:ext cx="244945" cy="183709"/>
          </a:xfrm>
          <a:prstGeom prst="rect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矩形 10"/>
          <p:cNvSpPr/>
          <p:nvPr userDrawn="1"/>
        </p:nvSpPr>
        <p:spPr>
          <a:xfrm>
            <a:off x="11105335" y="344536"/>
            <a:ext cx="244945" cy="18370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10796975" y="344536"/>
            <a:ext cx="244945" cy="18370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3" name="矩形 12"/>
          <p:cNvSpPr/>
          <p:nvPr userDrawn="1"/>
        </p:nvSpPr>
        <p:spPr>
          <a:xfrm>
            <a:off x="10482636" y="344536"/>
            <a:ext cx="244945" cy="18370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矩形 13"/>
          <p:cNvSpPr/>
          <p:nvPr userDrawn="1"/>
        </p:nvSpPr>
        <p:spPr>
          <a:xfrm>
            <a:off x="10168296" y="344536"/>
            <a:ext cx="244945" cy="183709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9845495" y="344536"/>
            <a:ext cx="244945" cy="183709"/>
          </a:xfrm>
          <a:prstGeom prst="rect">
            <a:avLst/>
          </a:prstGeom>
          <a:solidFill>
            <a:schemeClr val="bg1">
              <a:alpha val="80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65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325525" y="153260"/>
            <a:ext cx="4992588" cy="60946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66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  <a:endParaRPr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39" y="108155"/>
            <a:ext cx="2199227" cy="7479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8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932723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325525" y="153260"/>
            <a:ext cx="4992588" cy="60946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66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  <a:endParaRPr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39" y="108155"/>
            <a:ext cx="2199227" cy="7479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17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0"/>
            <a:ext cx="12192000" cy="932723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0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325525" y="153260"/>
            <a:ext cx="4992588" cy="609468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2665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点击输入标题内容</a:t>
            </a:r>
            <a:endParaRPr lang="zh-CN" altLang="en-US" dirty="0"/>
          </a:p>
        </p:txBody>
      </p:sp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339" y="108155"/>
            <a:ext cx="2199227" cy="7479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1800664"/>
            <a:ext cx="4304715" cy="1584000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100" dirty="0"/>
          </a:p>
        </p:txBody>
      </p:sp>
      <p:sp>
        <p:nvSpPr>
          <p:cNvPr id="12" name="矩形 11"/>
          <p:cNvSpPr/>
          <p:nvPr userDrawn="1"/>
        </p:nvSpPr>
        <p:spPr>
          <a:xfrm>
            <a:off x="0" y="1"/>
            <a:ext cx="12193219" cy="1724419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100"/>
          </a:p>
        </p:txBody>
      </p:sp>
      <p:sp>
        <p:nvSpPr>
          <p:cNvPr id="13" name="矩形 12"/>
          <p:cNvSpPr/>
          <p:nvPr userDrawn="1"/>
        </p:nvSpPr>
        <p:spPr>
          <a:xfrm>
            <a:off x="4403189" y="1800664"/>
            <a:ext cx="407963" cy="1584000"/>
          </a:xfrm>
          <a:prstGeom prst="rect">
            <a:avLst/>
          </a:prstGeom>
          <a:solidFill>
            <a:srgbClr val="102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00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0" hasCustomPrompt="1"/>
          </p:nvPr>
        </p:nvSpPr>
        <p:spPr>
          <a:xfrm>
            <a:off x="1343789" y="1951864"/>
            <a:ext cx="2599961" cy="12192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735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第一部分</a:t>
            </a:r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1" hasCustomPrompt="1"/>
          </p:nvPr>
        </p:nvSpPr>
        <p:spPr>
          <a:xfrm>
            <a:off x="4909628" y="1821276"/>
            <a:ext cx="3298608" cy="818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5" baseline="0">
                <a:solidFill>
                  <a:srgbClr val="10253F"/>
                </a:solidFill>
                <a:latin typeface="Impact" panose="020B0806030902050204" pitchFamily="34" charset="0"/>
              </a:defRPr>
            </a:lvl1pPr>
          </a:lstStyle>
          <a:p>
            <a:pPr lvl="0"/>
            <a:r>
              <a:rPr lang="en-US" altLang="zh-CN" dirty="0"/>
              <a:t>Project review</a:t>
            </a:r>
            <a:endParaRPr lang="zh-CN" altLang="en-US" dirty="0"/>
          </a:p>
        </p:txBody>
      </p:sp>
      <p:sp>
        <p:nvSpPr>
          <p:cNvPr id="18" name="文本占位符 16"/>
          <p:cNvSpPr>
            <a:spLocks noGrp="1"/>
          </p:cNvSpPr>
          <p:nvPr>
            <p:ph type="body" sz="quarter" idx="12" hasCustomPrompt="1"/>
          </p:nvPr>
        </p:nvSpPr>
        <p:spPr>
          <a:xfrm>
            <a:off x="8424475" y="1821276"/>
            <a:ext cx="3298608" cy="81822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735" b="1" baseline="0">
                <a:solidFill>
                  <a:srgbClr val="10253F"/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课题综述</a:t>
            </a:r>
            <a:endParaRPr lang="zh-CN" altLang="en-US" dirty="0"/>
          </a:p>
        </p:txBody>
      </p:sp>
      <p:sp>
        <p:nvSpPr>
          <p:cNvPr id="20" name="文本占位符 19"/>
          <p:cNvSpPr>
            <a:spLocks noGrp="1"/>
          </p:cNvSpPr>
          <p:nvPr>
            <p:ph type="body" sz="quarter" idx="13" hasCustomPrompt="1"/>
          </p:nvPr>
        </p:nvSpPr>
        <p:spPr>
          <a:xfrm>
            <a:off x="4909627" y="2830060"/>
            <a:ext cx="3298609" cy="1219200"/>
          </a:xfrm>
          <a:prstGeom prst="rect">
            <a:avLst/>
          </a:prstGeom>
        </p:spPr>
        <p:txBody>
          <a:bodyPr/>
          <a:lstStyle>
            <a:lvl1pPr marL="381000" indent="-381000">
              <a:buFont typeface="Wingdings" panose="05000000000000000000" pitchFamily="2" charset="2"/>
              <a:buChar char="p"/>
              <a:defRPr sz="2135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输入副标题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  <a:p>
            <a:pPr lvl="1" fontAlgn="auto"/>
            <a:r>
              <a:rPr lang="zh-CN" altLang="en-US" strike="noStrike" noProof="1"/>
              <a:t>第二级</a:t>
            </a:r>
            <a:endParaRPr lang="zh-CN" altLang="en-US" strike="noStrike" noProof="1"/>
          </a:p>
          <a:p>
            <a:pPr lvl="2" fontAlgn="auto"/>
            <a:r>
              <a:rPr lang="zh-CN" altLang="en-US" strike="noStrike" noProof="1"/>
              <a:t>第三级</a:t>
            </a:r>
            <a:endParaRPr lang="zh-CN" altLang="en-US" strike="noStrike" noProof="1"/>
          </a:p>
          <a:p>
            <a:pPr lvl="3" fontAlgn="auto"/>
            <a:r>
              <a:rPr lang="zh-CN" altLang="en-US" strike="noStrike" noProof="1"/>
              <a:t>第四级</a:t>
            </a:r>
            <a:endParaRPr lang="zh-CN" altLang="en-US" strike="noStrike" noProof="1"/>
          </a:p>
          <a:p>
            <a:pPr lvl="4" fontAlgn="auto"/>
            <a:r>
              <a:rPr lang="zh-CN" altLang="en-US" strike="noStrike" noProof="1"/>
              <a:t>第五级</a:t>
            </a:r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zh-CN" altLang="en-US" strike="noStrike" noProof="1"/>
              <a:t>单击此处编辑母版标题样式</a:t>
            </a:r>
            <a:endParaRPr lang="zh-CN" altLang="en-US" strike="noStrike" noProof="1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zh-CN" altLang="en-US" strike="noStrike" noProof="1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zh-CN" altLang="en-US" strike="noStrike" noProof="1"/>
              <a:t>单击此处编辑母版文本样式</a:t>
            </a:r>
            <a:endParaRPr lang="zh-CN" altLang="en-US" strike="noStrike" noProof="1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fontAlgn="auto"/>
            <a:endParaRPr lang="zh-CN" altLang="en-US" strike="noStrike" noProof="1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文本占位符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vert="horz" lIns="91440" tIns="45720" rIns="91440" bIns="45720" anchor="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 indent="-228600"/>
            <a:r>
              <a:rPr lang="zh-CN" altLang="en-US"/>
              <a:t>第二级</a:t>
            </a:r>
            <a:endParaRPr lang="zh-CN" altLang="en-US"/>
          </a:p>
          <a:p>
            <a:pPr lvl="2" indent="-228600"/>
            <a:r>
              <a:rPr lang="zh-CN" altLang="en-US"/>
              <a:t>第三级</a:t>
            </a:r>
            <a:endParaRPr lang="zh-CN" altLang="en-US"/>
          </a:p>
          <a:p>
            <a:pPr lvl="3" indent="-228600"/>
            <a:r>
              <a:rPr lang="zh-CN" altLang="en-US"/>
              <a:t>第四级</a:t>
            </a:r>
            <a:endParaRPr lang="zh-CN" altLang="en-US"/>
          </a:p>
          <a:p>
            <a:pPr lvl="4" indent="-228600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D997B5FA-0921-464F-AAE1-844C04324D75}" type="datetimeFigureOut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zh-CN" altLang="en-US" strike="noStrike" noProof="1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tags" Target="../tags/tag1.xml"/><Relationship Id="rId1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.xml"/><Relationship Id="rId8" Type="http://schemas.openxmlformats.org/officeDocument/2006/relationships/image" Target="../media/image10.svg"/><Relationship Id="rId7" Type="http://schemas.openxmlformats.org/officeDocument/2006/relationships/image" Target="../media/image9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4" Type="http://schemas.openxmlformats.org/officeDocument/2006/relationships/image" Target="../media/image6.sv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1" Type="http://schemas.openxmlformats.org/officeDocument/2006/relationships/notesSlide" Target="../notesSlides/notesSlide3.xml"/><Relationship Id="rId10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tags" Target="../tags/tag7.xml"/><Relationship Id="rId3" Type="http://schemas.openxmlformats.org/officeDocument/2006/relationships/image" Target="../media/image11.png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tags" Target="../tags/tag9.xml"/><Relationship Id="rId1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tags" Target="../tags/tag12.xml"/><Relationship Id="rId3" Type="http://schemas.openxmlformats.org/officeDocument/2006/relationships/image" Target="../media/image14.png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2339924"/>
            <a:ext cx="12214225" cy="1917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pic>
        <p:nvPicPr>
          <p:cNvPr id="3076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7463"/>
            <a:ext cx="4657725" cy="1576387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2" name="矩形 11"/>
          <p:cNvSpPr/>
          <p:nvPr/>
        </p:nvSpPr>
        <p:spPr>
          <a:xfrm>
            <a:off x="11666538" y="1797368"/>
            <a:ext cx="323850" cy="3238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1414125" y="1546860"/>
            <a:ext cx="252413" cy="250825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3" name="标题 2"/>
          <p:cNvSpPr>
            <a:spLocks noGrp="1"/>
          </p:cNvSpPr>
          <p:nvPr>
            <p:ph type="ctrTitle"/>
          </p:nvPr>
        </p:nvSpPr>
        <p:spPr>
          <a:xfrm>
            <a:off x="171450" y="3063875"/>
            <a:ext cx="11870690" cy="93726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zh-CN" altLang="en-US" sz="4400" dirty="0">
                <a:latin typeface="Times New Roman" panose="02020603050405020304" charset="0"/>
                <a:cs typeface="Times New Roman" panose="02020603050405020304" charset="0"/>
              </a:rPr>
              <a:t>Generative Agents: Interactive Simulacra of Human Behavior</a:t>
            </a:r>
            <a:endParaRPr lang="zh-CN" altLang="en-US" sz="4400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864600" y="6610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cxnSp>
        <p:nvCxnSpPr>
          <p:cNvPr id="7" name="直接连接符 6"/>
          <p:cNvCxnSpPr/>
          <p:nvPr/>
        </p:nvCxnSpPr>
        <p:spPr>
          <a:xfrm>
            <a:off x="-9525" y="1243013"/>
            <a:ext cx="1221105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9525" y="6451600"/>
            <a:ext cx="12171363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196" name="文本框 1"/>
          <p:cNvSpPr txBox="1"/>
          <p:nvPr/>
        </p:nvSpPr>
        <p:spPr>
          <a:xfrm>
            <a:off x="9525" y="6451600"/>
            <a:ext cx="12169775" cy="398463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endParaRPr lang="en-US" altLang="zh-CN" sz="2000" b="1" dirty="0">
              <a:solidFill>
                <a:srgbClr val="1F4E79"/>
              </a:solidFill>
              <a:latin typeface="Times New Roman" panose="02020603050405020304" charset="0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197" name="文本框 2"/>
          <p:cNvSpPr txBox="1"/>
          <p:nvPr/>
        </p:nvSpPr>
        <p:spPr>
          <a:xfrm>
            <a:off x="3575050" y="6481763"/>
            <a:ext cx="4849813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b="1" dirty="0">
                <a:solidFill>
                  <a:srgbClr val="1F4E79"/>
                </a:solidFill>
                <a:latin typeface="Times New Roman" panose="02020603050405020304" charset="0"/>
                <a:ea typeface="微软雅黑" panose="020B0503020204020204" charset="-122"/>
                <a:sym typeface="微软雅黑" panose="020B0503020204020204" charset="-122"/>
              </a:rPr>
              <a:t>Shandong University of Science and Technology</a:t>
            </a:r>
            <a:endParaRPr lang="zh-CN" altLang="en-US">
              <a:latin typeface="Calibri" panose="020F0502020204030204" charset="0"/>
              <a:ea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41246" y="1459715"/>
            <a:ext cx="10739553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生成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式智能体</a:t>
            </a:r>
            <a:r>
              <a:rPr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为交互式应用程序创建可信的人类行为模拟。通过填充沙盒环境来展示生成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智能体，该沙盒环境中包括</a:t>
            </a:r>
            <a:r>
              <a:rPr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25个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智能体</a:t>
            </a:r>
            <a:r>
              <a:rPr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。用户可以进行观察和干预，他们可以计划自己的一天、分享新闻、建立关系和协调小组活动</a:t>
            </a:r>
            <a:r>
              <a:rPr 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等</a:t>
            </a:r>
            <a:r>
              <a:rPr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10" name="图片 9" descr="20231120111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37790" y="2698115"/>
            <a:ext cx="6724650" cy="3619500"/>
          </a:xfrm>
          <a:prstGeom prst="rect">
            <a:avLst/>
          </a:prstGeom>
        </p:spPr>
      </p:pic>
      <p:sp>
        <p:nvSpPr>
          <p:cNvPr id="19" name="文本框 18"/>
          <p:cNvSpPr txBox="1"/>
          <p:nvPr>
            <p:custDataLst>
              <p:tags r:id="rId2"/>
            </p:custDataLst>
          </p:nvPr>
        </p:nvSpPr>
        <p:spPr>
          <a:xfrm>
            <a:off x="307340" y="652780"/>
            <a:ext cx="8430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工作</a:t>
            </a:r>
            <a:endParaRPr lang="zh-CN" altLang="en-US" sz="28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864600" y="6610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cxnSp>
        <p:nvCxnSpPr>
          <p:cNvPr id="7" name="直接连接符 6"/>
          <p:cNvCxnSpPr/>
          <p:nvPr/>
        </p:nvCxnSpPr>
        <p:spPr>
          <a:xfrm>
            <a:off x="-9525" y="1243013"/>
            <a:ext cx="1221105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9525" y="6451600"/>
            <a:ext cx="12171363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196" name="文本框 1"/>
          <p:cNvSpPr txBox="1"/>
          <p:nvPr/>
        </p:nvSpPr>
        <p:spPr>
          <a:xfrm>
            <a:off x="9525" y="6451600"/>
            <a:ext cx="12169775" cy="398463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endParaRPr lang="en-US" altLang="zh-CN" sz="2000" b="1" dirty="0">
              <a:solidFill>
                <a:srgbClr val="1F4E79"/>
              </a:solidFill>
              <a:latin typeface="Times New Roman" panose="02020603050405020304" charset="0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197" name="文本框 2"/>
          <p:cNvSpPr txBox="1"/>
          <p:nvPr/>
        </p:nvSpPr>
        <p:spPr>
          <a:xfrm>
            <a:off x="3575050" y="6481763"/>
            <a:ext cx="4849813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b="1" dirty="0">
                <a:solidFill>
                  <a:srgbClr val="1F4E79"/>
                </a:solidFill>
                <a:latin typeface="Times New Roman" panose="02020603050405020304" charset="0"/>
                <a:ea typeface="微软雅黑" panose="020B0503020204020204" charset="-122"/>
                <a:sym typeface="微软雅黑" panose="020B0503020204020204" charset="-122"/>
              </a:rPr>
              <a:t>Shandong University of Science and Technology</a:t>
            </a:r>
            <a:endParaRPr lang="zh-CN" altLang="en-US">
              <a:latin typeface="Calibri" panose="020F0502020204030204" charset="0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195830" y="1301750"/>
            <a:ext cx="7800340" cy="2861945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041525" y="4475480"/>
            <a:ext cx="8536305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如图所示是生成式智能体的架构。主要包括三个重要组成部分：</a:t>
            </a: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/>
              <a:t>1.</a:t>
            </a:r>
            <a:r>
              <a:rPr lang="zh-CN" altLang="en-US" sz="2400"/>
              <a:t>记忆流</a:t>
            </a:r>
            <a:r>
              <a:rPr lang="en-US" altLang="zh-CN" sz="2400"/>
              <a:t>(Memory Stream)</a:t>
            </a: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/>
              <a:t>2.</a:t>
            </a:r>
            <a:r>
              <a:rPr lang="zh-CN" altLang="en-US" sz="2400"/>
              <a:t>反思</a:t>
            </a:r>
            <a:r>
              <a:rPr lang="en-US" altLang="zh-CN" sz="2400"/>
              <a:t>(Reflect)</a:t>
            </a:r>
            <a:endParaRPr lang="zh-CN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400"/>
              <a:t>3.</a:t>
            </a:r>
            <a:r>
              <a:rPr lang="zh-CN" altLang="en-US" sz="2400"/>
              <a:t>规划</a:t>
            </a:r>
            <a:r>
              <a:rPr lang="en-US" altLang="zh-CN" sz="2400"/>
              <a:t>(Plan)</a:t>
            </a:r>
            <a:endParaRPr lang="en-US" altLang="zh-CN" sz="2400"/>
          </a:p>
        </p:txBody>
      </p:sp>
      <p:pic>
        <p:nvPicPr>
          <p:cNvPr id="16" name="图片 15" descr="3b31393939353630343bb7bdd0ced0f2bac531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82720" y="2244725"/>
            <a:ext cx="410845" cy="410845"/>
          </a:xfrm>
          <a:prstGeom prst="rect">
            <a:avLst/>
          </a:prstGeom>
        </p:spPr>
      </p:pic>
      <p:pic>
        <p:nvPicPr>
          <p:cNvPr id="17" name="图片 16" descr="3b31393939353630353bb7bdd0ced0f2bac532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194425" y="3429000"/>
            <a:ext cx="400685" cy="400685"/>
          </a:xfrm>
          <a:prstGeom prst="rect">
            <a:avLst/>
          </a:prstGeom>
        </p:spPr>
      </p:pic>
      <p:pic>
        <p:nvPicPr>
          <p:cNvPr id="18" name="图片 17" descr="3b31393939353630363bb7bdd0ced0f2bac533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19495" y="1768475"/>
            <a:ext cx="379730" cy="379730"/>
          </a:xfrm>
          <a:prstGeom prst="rect">
            <a:avLst/>
          </a:prstGeom>
        </p:spPr>
      </p:pic>
      <p:sp>
        <p:nvSpPr>
          <p:cNvPr id="19" name="文本框 18"/>
          <p:cNvSpPr txBox="1"/>
          <p:nvPr>
            <p:custDataLst>
              <p:tags r:id="rId9"/>
            </p:custDataLst>
          </p:nvPr>
        </p:nvSpPr>
        <p:spPr>
          <a:xfrm>
            <a:off x="307340" y="652780"/>
            <a:ext cx="8430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架构</a:t>
            </a:r>
            <a:endParaRPr lang="zh-CN" altLang="en-US" sz="28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864600" y="6610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cxnSp>
        <p:nvCxnSpPr>
          <p:cNvPr id="7" name="直接连接符 6"/>
          <p:cNvCxnSpPr/>
          <p:nvPr/>
        </p:nvCxnSpPr>
        <p:spPr>
          <a:xfrm>
            <a:off x="-9525" y="1243013"/>
            <a:ext cx="1221105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9525" y="6451600"/>
            <a:ext cx="12171363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196" name="文本框 1"/>
          <p:cNvSpPr txBox="1"/>
          <p:nvPr/>
        </p:nvSpPr>
        <p:spPr>
          <a:xfrm>
            <a:off x="9525" y="6451600"/>
            <a:ext cx="12169775" cy="398463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endParaRPr lang="en-US" altLang="zh-CN" sz="2000" b="1" dirty="0">
              <a:solidFill>
                <a:srgbClr val="1F4E79"/>
              </a:solidFill>
              <a:latin typeface="Times New Roman" panose="02020603050405020304" charset="0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197" name="文本框 2"/>
          <p:cNvSpPr txBox="1"/>
          <p:nvPr/>
        </p:nvSpPr>
        <p:spPr>
          <a:xfrm>
            <a:off x="3575050" y="6481763"/>
            <a:ext cx="4849813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b="1" dirty="0">
                <a:solidFill>
                  <a:srgbClr val="1F4E79"/>
                </a:solidFill>
                <a:latin typeface="Times New Roman" panose="02020603050405020304" charset="0"/>
                <a:ea typeface="微软雅黑" panose="020B0503020204020204" charset="-122"/>
                <a:sym typeface="微软雅黑" panose="020B0503020204020204" charset="-122"/>
              </a:rPr>
              <a:t>Shandong University of Science and Technology</a:t>
            </a:r>
            <a:endParaRPr lang="zh-CN" altLang="en-US">
              <a:latin typeface="Calibri" panose="020F0502020204030204" charset="0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07340" y="652780"/>
            <a:ext cx="8430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记忆流</a:t>
            </a:r>
            <a:endParaRPr lang="zh-CN" altLang="en-US" sz="28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37210" y="1437005"/>
            <a:ext cx="11071225" cy="267652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400">
                <a:sym typeface="+mn-ea"/>
              </a:rPr>
              <a:t>记忆流就是一个数据库，记录agent的所有经历 (包括NLP描述、创建时间戳和最近访问时间)，不单只记录agent自己的行为，还有他感知到其它agent或对象执行的行为。</a:t>
            </a:r>
            <a:endParaRPr lang="zh-CN" altLang="en-US" sz="240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>
              <a:sym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sz="2400"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zh-CN" altLang="en-US" sz="2400"/>
          </a:p>
          <a:p>
            <a:pPr indent="0">
              <a:buFont typeface="Arial" panose="020B0604020202020204" pitchFamily="34" charset="0"/>
              <a:buNone/>
            </a:pPr>
            <a:endParaRPr lang="zh-CN" altLang="en-US" sz="2400">
              <a:sym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01600" y="2645410"/>
            <a:ext cx="6049645" cy="3700145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297295" y="2569845"/>
            <a:ext cx="5497830" cy="38055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864600" y="6610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cxnSp>
        <p:nvCxnSpPr>
          <p:cNvPr id="7" name="直接连接符 6"/>
          <p:cNvCxnSpPr/>
          <p:nvPr/>
        </p:nvCxnSpPr>
        <p:spPr>
          <a:xfrm>
            <a:off x="-9525" y="1243013"/>
            <a:ext cx="1221105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9525" y="6451600"/>
            <a:ext cx="12171363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196" name="文本框 1"/>
          <p:cNvSpPr txBox="1"/>
          <p:nvPr/>
        </p:nvSpPr>
        <p:spPr>
          <a:xfrm>
            <a:off x="9525" y="6451600"/>
            <a:ext cx="12169775" cy="398463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endParaRPr lang="en-US" altLang="zh-CN" sz="2000" b="1" dirty="0">
              <a:solidFill>
                <a:srgbClr val="1F4E79"/>
              </a:solidFill>
              <a:latin typeface="Times New Roman" panose="02020603050405020304" charset="0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197" name="文本框 2"/>
          <p:cNvSpPr txBox="1"/>
          <p:nvPr/>
        </p:nvSpPr>
        <p:spPr>
          <a:xfrm>
            <a:off x="3575050" y="6481763"/>
            <a:ext cx="4849813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b="1" dirty="0">
                <a:solidFill>
                  <a:srgbClr val="1F4E79"/>
                </a:solidFill>
                <a:latin typeface="Times New Roman" panose="02020603050405020304" charset="0"/>
                <a:ea typeface="微软雅黑" panose="020B0503020204020204" charset="-122"/>
                <a:sym typeface="微软雅黑" panose="020B0503020204020204" charset="-122"/>
              </a:rPr>
              <a:t>Shandong University of Science and Technology</a:t>
            </a:r>
            <a:endParaRPr lang="zh-CN" altLang="en-US">
              <a:latin typeface="Calibri" panose="020F0502020204030204" charset="0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07340" y="652780"/>
            <a:ext cx="8430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反思</a:t>
            </a:r>
            <a:endParaRPr lang="zh-CN" altLang="en-US" sz="28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37515" y="1311910"/>
            <a:ext cx="10680065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/>
              <a:t>反思：反思是周期性产生的；当agent感知到的最新事件的重要性分数总和超过某个阈值时，我们会生成反思。实际上，agent每天大约反思两到三次。反思的第一步是让agent确定要反思的内容，方法是根据agent最近的经历确定可以提出的问题。具体做法：使用agent记忆流中的 100 条最新记录查询大型语言模型，问模型: “Given only the information above, what are 3 most salient high-level questions we can answer about the subjects in the statements?”，然后模型就会提出3个问题，之后使用这些生成的问题作为检索的查询问题，例如，”what are you looking forward to the most right now”，并为每个问题收集相关记忆（包括其他反思）加入到记忆流中。</a:t>
            </a:r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1943100" y="3256280"/>
            <a:ext cx="7235190" cy="32251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864600" y="6610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cxnSp>
        <p:nvCxnSpPr>
          <p:cNvPr id="7" name="直接连接符 6"/>
          <p:cNvCxnSpPr/>
          <p:nvPr/>
        </p:nvCxnSpPr>
        <p:spPr>
          <a:xfrm>
            <a:off x="-9525" y="1243013"/>
            <a:ext cx="1221105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9525" y="6451600"/>
            <a:ext cx="12171363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196" name="文本框 1"/>
          <p:cNvSpPr txBox="1"/>
          <p:nvPr/>
        </p:nvSpPr>
        <p:spPr>
          <a:xfrm>
            <a:off x="9525" y="6451600"/>
            <a:ext cx="12169775" cy="398463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endParaRPr lang="en-US" altLang="zh-CN" sz="2000" b="1" dirty="0">
              <a:solidFill>
                <a:srgbClr val="1F4E79"/>
              </a:solidFill>
              <a:latin typeface="Times New Roman" panose="02020603050405020304" charset="0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197" name="文本框 2"/>
          <p:cNvSpPr txBox="1"/>
          <p:nvPr/>
        </p:nvSpPr>
        <p:spPr>
          <a:xfrm>
            <a:off x="3575050" y="6481763"/>
            <a:ext cx="4849813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b="1" dirty="0">
                <a:solidFill>
                  <a:srgbClr val="1F4E79"/>
                </a:solidFill>
                <a:latin typeface="Times New Roman" panose="02020603050405020304" charset="0"/>
                <a:ea typeface="微软雅黑" panose="020B0503020204020204" charset="-122"/>
                <a:sym typeface="微软雅黑" panose="020B0503020204020204" charset="-122"/>
              </a:rPr>
              <a:t>Shandong University of Science and Technology</a:t>
            </a:r>
            <a:endParaRPr lang="zh-CN" altLang="en-US">
              <a:latin typeface="Calibri" panose="020F0502020204030204" charset="0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07340" y="652780"/>
            <a:ext cx="8430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计划</a:t>
            </a:r>
            <a:endParaRPr lang="zh-CN" altLang="en-US" sz="28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7340" y="1557020"/>
            <a:ext cx="11537950" cy="42500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2400"/>
              <a:t>计划：描述了智能体未来的行动序列，并保证智能体的行为随着时间的推移而一致。计划包括地点、开始时间和持续时间。与反思一样，计划存储在记忆流中，并包含在检索过程中。这允许代理在决定如何行动时综合考虑观察、反思和计划。如果需要，</a:t>
            </a:r>
            <a:r>
              <a:rPr lang="zh-CN" altLang="en-US" sz="2400"/>
              <a:t>智能体可以在中途改变他们的计划。</a:t>
            </a:r>
            <a:endParaRPr lang="zh-CN" altLang="en-US" sz="2400"/>
          </a:p>
          <a:p>
            <a:endParaRPr lang="zh-CN" altLang="en-US" sz="2400"/>
          </a:p>
        </p:txBody>
      </p:sp>
      <p:pic>
        <p:nvPicPr>
          <p:cNvPr id="14" name="图片 13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225425" y="3542030"/>
            <a:ext cx="5691505" cy="201168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6112510" y="3542030"/>
            <a:ext cx="6000115" cy="20535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864600" y="6610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cxnSp>
        <p:nvCxnSpPr>
          <p:cNvPr id="7" name="直接连接符 6"/>
          <p:cNvCxnSpPr/>
          <p:nvPr/>
        </p:nvCxnSpPr>
        <p:spPr>
          <a:xfrm>
            <a:off x="-9525" y="1243013"/>
            <a:ext cx="1221105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9525" y="6451600"/>
            <a:ext cx="12171363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196" name="文本框 1"/>
          <p:cNvSpPr txBox="1"/>
          <p:nvPr/>
        </p:nvSpPr>
        <p:spPr>
          <a:xfrm>
            <a:off x="9525" y="6451600"/>
            <a:ext cx="12169775" cy="398463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endParaRPr lang="en-US" altLang="zh-CN" sz="2000" b="1" dirty="0">
              <a:solidFill>
                <a:srgbClr val="1F4E79"/>
              </a:solidFill>
              <a:latin typeface="Times New Roman" panose="02020603050405020304" charset="0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197" name="文本框 2"/>
          <p:cNvSpPr txBox="1"/>
          <p:nvPr/>
        </p:nvSpPr>
        <p:spPr>
          <a:xfrm>
            <a:off x="3575050" y="6481763"/>
            <a:ext cx="4849813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b="1" dirty="0">
                <a:solidFill>
                  <a:srgbClr val="1F4E79"/>
                </a:solidFill>
                <a:latin typeface="Times New Roman" panose="02020603050405020304" charset="0"/>
                <a:ea typeface="微软雅黑" panose="020B0503020204020204" charset="-122"/>
                <a:sym typeface="微软雅黑" panose="020B0503020204020204" charset="-122"/>
              </a:rPr>
              <a:t>Shandong University of Science and Technology</a:t>
            </a:r>
            <a:endParaRPr lang="zh-CN" altLang="en-US">
              <a:latin typeface="Calibri" panose="020F0502020204030204" charset="0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07340" y="652780"/>
            <a:ext cx="8430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涌现</a:t>
            </a:r>
            <a:endParaRPr lang="zh-CN" altLang="en-US" sz="28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7340" y="1557020"/>
            <a:ext cx="11537950" cy="42500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/>
              <a:t>信息传播 (Information Diffusion): 例如，在杂货店里Sam和Tom的谈话中，Sam告诉Tom他将参选地方选举，然后Sam走了后，第二天Tom和John从其他渠道听到新的消息，便开始讨论起Sam赢得选举的可能性。</a:t>
            </a:r>
            <a:endParaRPr lang="en-US" altLang="zh-CN" sz="2000"/>
          </a:p>
          <a:p>
            <a:pPr indent="0">
              <a:buFont typeface="Arial" panose="020B0604020202020204" pitchFamily="34" charset="0"/>
              <a:buNone/>
            </a:pPr>
            <a:endParaRPr lang="en-US" altLang="zh-CN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/>
              <a:t>关系记忆 (Relationship memory): 随着时间的推移，Smallville中的agent会形成新的关系，并记住他们与其他代理人的互动。例如，Sam一开始并不认识Latoya Williams。在Johnson公园散步时，Sam遇到 Latoya，他们做了自我介绍，Latoya提到她正在做一个摄影项目，在之后的一次重逢时，Sam见面Latoya便问：“哈喽，Latoya，你的项目进行的如何了？”。</a:t>
            </a:r>
            <a:endParaRPr lang="en-US" altLang="zh-CN" sz="2000"/>
          </a:p>
          <a:p>
            <a:pPr indent="0">
              <a:buFont typeface="Arial" panose="020B0604020202020204" pitchFamily="34" charset="0"/>
              <a:buNone/>
            </a:pPr>
            <a:endParaRPr lang="en-US" altLang="zh-CN" sz="20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/>
              <a:t>协作 (Coordination):生成agent相互协作。Hobbs Cafe的Isabella Rodriguez开始准备在下午5点到7点举办情人节派对。2月14日。当她在Hobbs Cafe或其他地方看到朋友和顾客时，agent会开始邀请他们。然后，Isabella在13日下午为这个场合装饰咖啡馆。Isabella的常客和密友Maria来到咖啡馆。Isabella请求Maria帮忙布置派对，Maria同意了。Maria的性格描述提到她迷恋Klaus,。那天晚上，Maria邀请她的暗恋对象Klaus,和她一起参加派对，他欣然接受。</a:t>
            </a:r>
            <a:endParaRPr lang="en-US" altLang="zh-CN" sz="200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5" name="灯片编号占位符 3"/>
          <p:cNvSpPr>
            <a:spLocks noGrp="1"/>
          </p:cNvSpPr>
          <p:nvPr/>
        </p:nvSpPr>
        <p:spPr>
          <a:xfrm>
            <a:off x="8737600" y="6483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sp>
        <p:nvSpPr>
          <p:cNvPr id="6" name="灯片编号占位符 3"/>
          <p:cNvSpPr>
            <a:spLocks noGrp="1"/>
          </p:cNvSpPr>
          <p:nvPr/>
        </p:nvSpPr>
        <p:spPr>
          <a:xfrm>
            <a:off x="8864600" y="6610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/>
            <a:fld id="{565CE74E-AB26-4998-AD42-012C4C1AD076}" type="slidenum">
              <a:rPr lang="zh-CN" altLang="en-US" strike="noStrike" noProof="1" smtClean="0">
                <a:latin typeface="+mn-lt"/>
                <a:ea typeface="+mn-ea"/>
                <a:cs typeface="+mn-cs"/>
              </a:rPr>
            </a:fld>
            <a:endParaRPr lang="zh-CN" altLang="en-US" strike="noStrike" noProof="1"/>
          </a:p>
        </p:txBody>
      </p:sp>
      <p:cxnSp>
        <p:nvCxnSpPr>
          <p:cNvPr id="7" name="直接连接符 6"/>
          <p:cNvCxnSpPr/>
          <p:nvPr/>
        </p:nvCxnSpPr>
        <p:spPr>
          <a:xfrm>
            <a:off x="-9525" y="1243013"/>
            <a:ext cx="12211050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9525" y="6451600"/>
            <a:ext cx="12171363" cy="0"/>
          </a:xfrm>
          <a:prstGeom prst="line">
            <a:avLst/>
          </a:prstGeom>
          <a:ln w="28575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8196" name="文本框 1"/>
          <p:cNvSpPr txBox="1"/>
          <p:nvPr/>
        </p:nvSpPr>
        <p:spPr>
          <a:xfrm>
            <a:off x="9525" y="6451600"/>
            <a:ext cx="12169775" cy="398463"/>
          </a:xfrm>
          <a:prstGeom prst="rect">
            <a:avLst/>
          </a:prstGeom>
          <a:solidFill>
            <a:schemeClr val="bg2"/>
          </a:solidFill>
          <a:ln w="9525">
            <a:noFill/>
          </a:ln>
        </p:spPr>
        <p:txBody>
          <a:bodyPr wrap="square" anchor="t">
            <a:spAutoFit/>
          </a:bodyPr>
          <a:lstStyle/>
          <a:p>
            <a:pPr algn="ctr"/>
            <a:endParaRPr lang="en-US" altLang="zh-CN" sz="2000" b="1" dirty="0">
              <a:solidFill>
                <a:srgbClr val="1F4E79"/>
              </a:solidFill>
              <a:latin typeface="Times New Roman" panose="02020603050405020304" charset="0"/>
              <a:ea typeface="微软雅黑" panose="020B0503020204020204" charset="-122"/>
              <a:sym typeface="微软雅黑" panose="020B0503020204020204" charset="-122"/>
            </a:endParaRPr>
          </a:p>
        </p:txBody>
      </p:sp>
      <p:sp>
        <p:nvSpPr>
          <p:cNvPr id="8197" name="文本框 2"/>
          <p:cNvSpPr txBox="1"/>
          <p:nvPr/>
        </p:nvSpPr>
        <p:spPr>
          <a:xfrm>
            <a:off x="3575050" y="6481763"/>
            <a:ext cx="4849813" cy="368300"/>
          </a:xfrm>
          <a:prstGeom prst="rect">
            <a:avLst/>
          </a:prstGeom>
          <a:noFill/>
          <a:ln w="9525">
            <a:noFill/>
          </a:ln>
        </p:spPr>
        <p:txBody>
          <a:bodyPr wrap="none" anchor="t">
            <a:spAutoFit/>
          </a:bodyPr>
          <a:lstStyle/>
          <a:p>
            <a:r>
              <a:rPr lang="en-US" altLang="zh-CN" b="1" dirty="0">
                <a:solidFill>
                  <a:srgbClr val="1F4E79"/>
                </a:solidFill>
                <a:latin typeface="Times New Roman" panose="02020603050405020304" charset="0"/>
                <a:ea typeface="微软雅黑" panose="020B0503020204020204" charset="-122"/>
                <a:sym typeface="微软雅黑" panose="020B0503020204020204" charset="-122"/>
              </a:rPr>
              <a:t>Shandong University of Science and Technology</a:t>
            </a:r>
            <a:endParaRPr lang="zh-CN" altLang="en-US">
              <a:latin typeface="Calibri" panose="020F0502020204030204" charset="0"/>
              <a:ea typeface="微软雅黑" panose="020B0503020204020204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307340" y="652780"/>
            <a:ext cx="84302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>
                <a:solidFill>
                  <a:schemeClr val="accent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思考</a:t>
            </a:r>
            <a:endParaRPr lang="zh-CN" altLang="en-US" sz="2800">
              <a:solidFill>
                <a:schemeClr val="accent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07340" y="1557020"/>
            <a:ext cx="11537950" cy="4250055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3200"/>
              <a:t>现在</a:t>
            </a:r>
            <a:r>
              <a:rPr lang="en-US" altLang="zh-CN" sz="3200"/>
              <a:t>gpt4.0</a:t>
            </a:r>
            <a:r>
              <a:rPr lang="zh-CN" altLang="en-US" sz="3200"/>
              <a:t>不仅可以基于文本进行反馈，同时也可以对图像进行反馈，也许以后可以实现大模型在文本和视觉上同时进行指导。</a:t>
            </a:r>
            <a:endParaRPr lang="zh-CN" altLang="en-US" sz="320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3200"/>
              <a:t>将该框架与其他架构结合，观察能否涌现出新的社会行为。</a:t>
            </a:r>
            <a:endParaRPr lang="zh-CN" altLang="en-US" sz="32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SLIDE_MODEL_TYPE" val="cover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PP_MARK_KEY" val="ede203fd-87ae-4d36-adef-f9e2e04360c5"/>
  <p:tag name="COMMONDATA" val="eyJoZGlkIjoiMDUzNjU2MTFiOTNjMDM2NWQyOGM0OTQ3MWM3NWE2OTcifQ=="/>
  <p:tag name="commondata" val="eyJoZGlkIjoiMWY5NWQ1ZWRjZjRkYTY3YjM1YTIxZDdhZmZlYTQ1MzMifQ=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1882</Words>
  <Application>WPS 演示</Application>
  <PresentationFormat>宽屏</PresentationFormat>
  <Paragraphs>100</Paragraphs>
  <Slides>8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Impact</vt:lpstr>
      <vt:lpstr>Calibri</vt:lpstr>
      <vt:lpstr>Times New Roman</vt:lpstr>
      <vt:lpstr>Calibri</vt:lpstr>
      <vt:lpstr>Arial Unicode MS</vt:lpstr>
      <vt:lpstr>等线</vt:lpstr>
      <vt:lpstr>Office 主题</vt:lpstr>
      <vt:lpstr>Generative Agents: Interactive Simulacra of Human Behavior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模板</dc:title>
  <dc:creator>王 浩然</dc:creator>
  <cp:lastModifiedBy>kákàじ★ve</cp:lastModifiedBy>
  <cp:revision>21</cp:revision>
  <dcterms:created xsi:type="dcterms:W3CDTF">2022-10-17T01:26:00Z</dcterms:created>
  <dcterms:modified xsi:type="dcterms:W3CDTF">2023-11-20T08:29:06Z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679E1E0BB9264C0A90717C21E6D9803E_12</vt:lpwstr>
  </property>
  <property fmtid="{D5CDD505-2E9C-101B-9397-08002B2CF9AE}" pid="3" name="KSOProductBuildVer">
    <vt:lpwstr>2052-12.1.0.15712</vt:lpwstr>
  </property>
</Properties>
</file>

<file path=docProps/thumbnail.jpeg>
</file>